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6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4678" autoAdjust="0"/>
  </p:normalViewPr>
  <p:slideViewPr>
    <p:cSldViewPr>
      <p:cViewPr varScale="1">
        <p:scale>
          <a:sx n="85" d="100"/>
          <a:sy n="85" d="100"/>
        </p:scale>
        <p:origin x="-137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07.04.2017</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971600" y="692696"/>
            <a:ext cx="7488832" cy="6432530"/>
          </a:xfrm>
          <a:prstGeom prst="rect">
            <a:avLst/>
          </a:prstGeom>
        </p:spPr>
        <p:txBody>
          <a:bodyPr wrap="square">
            <a:spAutoFit/>
          </a:bodyPr>
          <a:lstStyle/>
          <a:p>
            <a:pPr lvl="0" algn="ctr" fontAlgn="base">
              <a:spcBef>
                <a:spcPct val="0"/>
              </a:spcBef>
              <a:spcAft>
                <a:spcPct val="0"/>
              </a:spcAft>
            </a:pPr>
            <a:endParaRPr lang="ru-RU" sz="1400" dirty="0" smtClean="0">
              <a:solidFill>
                <a:prstClr val="white"/>
              </a:solidFill>
              <a:latin typeface="+mj-lt"/>
            </a:endParaRPr>
          </a:p>
          <a:p>
            <a:pPr lvl="0" algn="ctr" fontAlgn="base">
              <a:spcBef>
                <a:spcPct val="0"/>
              </a:spcBef>
              <a:spcAft>
                <a:spcPct val="0"/>
              </a:spcAft>
            </a:pPr>
            <a:endParaRPr lang="ru-RU" sz="1400" dirty="0" smtClean="0">
              <a:solidFill>
                <a:prstClr val="white"/>
              </a:solidFill>
              <a:latin typeface="+mj-lt"/>
            </a:endParaRPr>
          </a:p>
          <a:p>
            <a:pPr lvl="0" algn="ctr" fontAlgn="base">
              <a:spcBef>
                <a:spcPct val="0"/>
              </a:spcBef>
              <a:spcAft>
                <a:spcPct val="0"/>
              </a:spcAft>
            </a:pPr>
            <a:endParaRPr lang="ru-RU" sz="1400" dirty="0" smtClean="0">
              <a:solidFill>
                <a:prstClr val="white"/>
              </a:solidFill>
              <a:latin typeface="+mj-lt"/>
            </a:endParaRPr>
          </a:p>
          <a:p>
            <a:pPr lvl="0" algn="ctr" fontAlgn="base">
              <a:spcBef>
                <a:spcPct val="0"/>
              </a:spcBef>
              <a:spcAft>
                <a:spcPct val="0"/>
              </a:spcAft>
            </a:pPr>
            <a:endParaRPr lang="ru-RU" sz="1400" dirty="0" smtClean="0">
              <a:solidFill>
                <a:prstClr val="white"/>
              </a:solidFill>
              <a:latin typeface="+mj-lt"/>
            </a:endParaRPr>
          </a:p>
          <a:p>
            <a:pPr lvl="0" algn="ctr" fontAlgn="base">
              <a:spcBef>
                <a:spcPct val="0"/>
              </a:spcBef>
              <a:spcAft>
                <a:spcPct val="0"/>
              </a:spcAft>
            </a:pPr>
            <a:r>
              <a:rPr lang="ru-RU" sz="1400" dirty="0" smtClean="0">
                <a:solidFill>
                  <a:prstClr val="white"/>
                </a:solidFill>
                <a:latin typeface="+mj-lt"/>
              </a:rPr>
              <a:t>Территориальный орган </a:t>
            </a:r>
          </a:p>
          <a:p>
            <a:pPr lvl="0" algn="ctr" eaLnBrk="0" fontAlgn="base" hangingPunct="0">
              <a:spcBef>
                <a:spcPct val="0"/>
              </a:spcBef>
              <a:spcAft>
                <a:spcPct val="0"/>
              </a:spcAft>
            </a:pPr>
            <a:r>
              <a:rPr lang="ru-RU" sz="1400" dirty="0" smtClean="0">
                <a:solidFill>
                  <a:prstClr val="white"/>
                </a:solidFill>
                <a:latin typeface="+mj-lt"/>
              </a:rPr>
              <a:t>Федеральной службы по надзору в сфере здравоохранения</a:t>
            </a:r>
          </a:p>
          <a:p>
            <a:pPr lvl="0" algn="ctr" eaLnBrk="0" fontAlgn="base" hangingPunct="0">
              <a:spcBef>
                <a:spcPct val="0"/>
              </a:spcBef>
              <a:spcAft>
                <a:spcPct val="0"/>
              </a:spcAft>
            </a:pPr>
            <a:r>
              <a:rPr lang="ru-RU" sz="1400" dirty="0" smtClean="0">
                <a:solidFill>
                  <a:prstClr val="white"/>
                </a:solidFill>
                <a:latin typeface="+mj-lt"/>
              </a:rPr>
              <a:t> по Мурманской области</a:t>
            </a:r>
          </a:p>
          <a:p>
            <a:pPr lvl="0" algn="ctr" eaLnBrk="0" fontAlgn="base" hangingPunct="0">
              <a:spcBef>
                <a:spcPct val="0"/>
              </a:spcBef>
              <a:spcAft>
                <a:spcPct val="0"/>
              </a:spcAft>
            </a:pPr>
            <a:endParaRPr lang="ru-RU" sz="2400" dirty="0" smtClean="0">
              <a:solidFill>
                <a:prstClr val="white"/>
              </a:solidFill>
            </a:endParaRPr>
          </a:p>
          <a:p>
            <a:pPr lvl="0" algn="ctr" eaLnBrk="0" fontAlgn="base" hangingPunct="0">
              <a:spcBef>
                <a:spcPct val="0"/>
              </a:spcBef>
              <a:spcAft>
                <a:spcPct val="0"/>
              </a:spcAft>
            </a:pPr>
            <a:endParaRPr lang="ru-RU" sz="2400" dirty="0" smtClean="0">
              <a:solidFill>
                <a:prstClr val="white"/>
              </a:solidFill>
            </a:endParaRPr>
          </a:p>
          <a:p>
            <a:pPr lvl="0" algn="ctr" eaLnBrk="0" fontAlgn="base" hangingPunct="0">
              <a:spcBef>
                <a:spcPct val="0"/>
              </a:spcBef>
              <a:spcAft>
                <a:spcPct val="0"/>
              </a:spcAft>
            </a:pPr>
            <a:r>
              <a:rPr lang="ru-RU" sz="2800" dirty="0" smtClean="0">
                <a:solidFill>
                  <a:prstClr val="white"/>
                </a:solidFill>
                <a:latin typeface="+mj-lt"/>
              </a:rPr>
              <a:t>Доклад руководству соблюдения обязательных требований, по правоприменительной практике, статистике типовых и массовых нарушений обязательных требований</a:t>
            </a:r>
          </a:p>
          <a:p>
            <a:pPr lvl="0" algn="ctr" eaLnBrk="0" fontAlgn="base" hangingPunct="0">
              <a:spcBef>
                <a:spcPct val="0"/>
              </a:spcBef>
              <a:spcAft>
                <a:spcPct val="0"/>
              </a:spcAft>
            </a:pPr>
            <a:endParaRPr lang="ru-RU" sz="2800" dirty="0" smtClean="0">
              <a:solidFill>
                <a:prstClr val="white"/>
              </a:solidFill>
              <a:latin typeface="+mj-lt"/>
            </a:endParaRPr>
          </a:p>
          <a:p>
            <a:pPr lvl="0" algn="ctr" eaLnBrk="0" fontAlgn="base" hangingPunct="0">
              <a:spcBef>
                <a:spcPct val="0"/>
              </a:spcBef>
              <a:spcAft>
                <a:spcPct val="0"/>
              </a:spcAft>
            </a:pPr>
            <a:endParaRPr lang="ru-RU" sz="2800" dirty="0" smtClean="0">
              <a:solidFill>
                <a:prstClr val="white"/>
              </a:solidFill>
              <a:latin typeface="+mj-lt"/>
            </a:endParaRPr>
          </a:p>
          <a:p>
            <a:pPr lvl="0" algn="ctr" eaLnBrk="0" fontAlgn="base" hangingPunct="0">
              <a:spcBef>
                <a:spcPct val="0"/>
              </a:spcBef>
              <a:spcAft>
                <a:spcPct val="0"/>
              </a:spcAft>
            </a:pPr>
            <a:endParaRPr lang="ru-RU" sz="2800" dirty="0" smtClean="0">
              <a:solidFill>
                <a:prstClr val="white"/>
              </a:solidFill>
              <a:latin typeface="+mj-lt"/>
            </a:endParaRPr>
          </a:p>
          <a:p>
            <a:pPr lvl="0" algn="r" eaLnBrk="0" fontAlgn="base" hangingPunct="0">
              <a:spcBef>
                <a:spcPct val="0"/>
              </a:spcBef>
              <a:spcAft>
                <a:spcPct val="0"/>
              </a:spcAft>
            </a:pPr>
            <a:r>
              <a:rPr lang="ru-RU" sz="1200" dirty="0" smtClean="0">
                <a:solidFill>
                  <a:prstClr val="white"/>
                </a:solidFill>
                <a:latin typeface="+mj-lt"/>
              </a:rPr>
              <a:t>Руководитель ТО  </a:t>
            </a:r>
          </a:p>
          <a:p>
            <a:pPr lvl="0" algn="r" eaLnBrk="0" fontAlgn="base" hangingPunct="0">
              <a:spcBef>
                <a:spcPct val="0"/>
              </a:spcBef>
              <a:spcAft>
                <a:spcPct val="0"/>
              </a:spcAft>
            </a:pPr>
            <a:r>
              <a:rPr lang="ru-RU" sz="1200" dirty="0" smtClean="0">
                <a:solidFill>
                  <a:prstClr val="white"/>
                </a:solidFill>
                <a:latin typeface="+mj-lt"/>
              </a:rPr>
              <a:t>О.В.Фаткуллина </a:t>
            </a:r>
          </a:p>
          <a:p>
            <a:pPr lvl="0" eaLnBrk="0" fontAlgn="base" hangingPunct="0">
              <a:spcBef>
                <a:spcPct val="0"/>
              </a:spcBef>
              <a:spcAft>
                <a:spcPct val="0"/>
              </a:spcAft>
            </a:pPr>
            <a:endParaRPr lang="ru-RU" dirty="0" smtClean="0">
              <a:solidFill>
                <a:prstClr val="white"/>
              </a:solidFill>
            </a:endParaRPr>
          </a:p>
        </p:txBody>
      </p:sp>
      <p:pic>
        <p:nvPicPr>
          <p:cNvPr id="14338" name="Picture 2" descr="D:\Users\Yulya\Documents\Мои рисунки\Новая папка\пппп.jpg"/>
          <p:cNvPicPr>
            <a:picLocks noChangeAspect="1" noChangeArrowheads="1"/>
          </p:cNvPicPr>
          <p:nvPr/>
        </p:nvPicPr>
        <p:blipFill>
          <a:blip r:embed="rId2" cstate="print"/>
          <a:srcRect/>
          <a:stretch>
            <a:fillRect/>
          </a:stretch>
        </p:blipFill>
        <p:spPr bwMode="auto">
          <a:xfrm>
            <a:off x="4283968" y="692696"/>
            <a:ext cx="720080" cy="83342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40000" lnSpcReduction="20000"/>
          </a:bodyPr>
          <a:lstStyle/>
          <a:p>
            <a:pPr algn="ctr">
              <a:buNone/>
            </a:pPr>
            <a:r>
              <a:rPr lang="ru-RU" sz="5000" b="1" dirty="0" smtClean="0"/>
              <a:t>Основанием для проведения внеплановой проверки является:</a:t>
            </a:r>
          </a:p>
          <a:p>
            <a:pPr>
              <a:buNone/>
            </a:pPr>
            <a:endParaRPr lang="ru-RU" sz="4500" dirty="0" smtClean="0"/>
          </a:p>
          <a:p>
            <a:pPr>
              <a:buNone/>
            </a:pPr>
            <a:endParaRPr lang="ru-RU" sz="2500" dirty="0" smtClean="0"/>
          </a:p>
          <a:p>
            <a:pPr marL="447675" indent="-447675" algn="just">
              <a:buNone/>
            </a:pPr>
            <a:r>
              <a:rPr lang="ru-RU" sz="4500" dirty="0" smtClean="0"/>
              <a:t>1) истечение срока исполнения юридическим лицом, индивидуальным предпринимателем ранее выданного предписания об устранении выявленного нарушения обязательных;</a:t>
            </a:r>
          </a:p>
          <a:p>
            <a:pPr marL="447675" indent="-447675" algn="just">
              <a:buNone/>
            </a:pPr>
            <a:r>
              <a:rPr lang="ru-RU" sz="4500" dirty="0" smtClean="0"/>
              <a:t>2)  поступление в орган государственного контроля (надзора) заявления от юридического лица или индивидуального предпринимателя о предоставлении правового статуса, специального разрешения (лицензии) на право осуществления отдельных видов деятельности или разрешения (согласования) на осуществление иных юридически значимых действий, если проведение соответствующей внеплановой проверки юридического лица, индивидуального предпринимателя предусмотрено правилами предоставления правового статуса, специального разрешения (лицензии), выдачи разрешения (согласования);</a:t>
            </a:r>
          </a:p>
          <a:p>
            <a:pPr marL="447675" indent="-447675" algn="just">
              <a:buNone/>
            </a:pPr>
            <a:r>
              <a:rPr lang="ru-RU" sz="4500" dirty="0" smtClean="0"/>
              <a:t>3)    мотивированное представление должностного лица органа государственного контроля (надзора), органа муниципального контроля по результатам анализа результатов мероприятий по контролю без взаимодействия с юридическими лицами, индивидуальными предпринимателями, рассмотрения или предварительной проверки поступивших в органы государственного контроля (надзора), органы муниципального контроля обращений и заявлений граждан, в том числе индивидуальных предпринимателей, юридических лиц, информации от органов государственной власти, органов местного самоуправления, из средств массовой информации о следующих фактах:</a:t>
            </a:r>
          </a:p>
          <a:p>
            <a:pPr algn="just">
              <a:buNone/>
            </a:pPr>
            <a:endParaRPr lang="ru-RU" sz="4500" dirty="0"/>
          </a:p>
        </p:txBody>
      </p:sp>
    </p:spTree>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904696"/>
          </a:xfrm>
        </p:spPr>
        <p:txBody>
          <a:bodyPr>
            <a:normAutofit fontScale="25000" lnSpcReduction="20000"/>
          </a:bodyPr>
          <a:lstStyle/>
          <a:p>
            <a:pPr algn="ctr">
              <a:buNone/>
            </a:pPr>
            <a:r>
              <a:rPr lang="ru-RU" sz="8000" b="1" dirty="0" smtClean="0"/>
              <a:t>Основанием для проведения внеплановой проверки является</a:t>
            </a:r>
            <a:r>
              <a:rPr lang="ru-RU" sz="8000" b="1" dirty="0" smtClean="0">
                <a:sym typeface="Wingdings" pitchFamily="2" charset="2"/>
              </a:rPr>
              <a:t>: (продолжение)</a:t>
            </a:r>
            <a:endParaRPr lang="ru-RU" sz="8000" b="1" dirty="0" smtClean="0"/>
          </a:p>
          <a:p>
            <a:pPr>
              <a:buNone/>
            </a:pPr>
            <a:endParaRPr lang="ru-RU" sz="4500" dirty="0" smtClean="0"/>
          </a:p>
          <a:p>
            <a:pPr marL="273050" indent="-273050" algn="just">
              <a:buNone/>
            </a:pPr>
            <a:r>
              <a:rPr lang="ru-RU" sz="7200" dirty="0" smtClean="0"/>
              <a:t>а)   возникновение угрозы причинения вреда жизни, здоровью граждан; </a:t>
            </a:r>
          </a:p>
          <a:p>
            <a:pPr marL="273050" indent="-273050" algn="just">
              <a:buNone/>
            </a:pPr>
            <a:r>
              <a:rPr lang="ru-RU" sz="7200" dirty="0" smtClean="0"/>
              <a:t>б)  причинение вреда жизни, здоровью граждан. </a:t>
            </a:r>
          </a:p>
          <a:p>
            <a:pPr marL="273050" indent="-273050" algn="just">
              <a:buNone/>
            </a:pPr>
            <a:r>
              <a:rPr lang="ru-RU" sz="7200" dirty="0" smtClean="0"/>
              <a:t>в)  нарушение прав потребителей (в случае обращения в орган, осуществляющий федеральный государственный надзор в области защиты прав потребителей, граждан, права которых нарушены, при условии, что заявитель обращался за защитой (восстановлением) своих нарушенных прав к юридическому лицу, индивидуальному предпринимателю и такое обращение не было рассмотрено либо требования заявителя не были удовлетворены);</a:t>
            </a:r>
          </a:p>
          <a:p>
            <a:pPr marL="273050" indent="-273050" algn="just">
              <a:buNone/>
            </a:pPr>
            <a:r>
              <a:rPr lang="ru-RU" sz="7200" dirty="0" smtClean="0"/>
              <a:t>4) выявление при проведении мероприятий без взаимодействия с юридическими лицами, индивидуальными предпринимателями при осуществлении видов государственного контроля (надзора), указанных в частях 1 и 2 статьи 8.1 настоящего Федерального закона, параметров деятельности юридического лица, индивидуального предпринимателя, соответствие которым или отклонение от которых согласно утвержденным органом государственного контроля (надзора) индикаторам риска является основанием для проведения внеплановой проверки, которое предусмотрено в положении о виде федерального государственного контроля (надзора);</a:t>
            </a:r>
          </a:p>
          <a:p>
            <a:pPr marL="273050" indent="-273050" algn="just">
              <a:buNone/>
            </a:pPr>
            <a:r>
              <a:rPr lang="ru-RU" sz="7200" dirty="0" smtClean="0"/>
              <a:t>5) приказ (распоряжение) руководителя органа государственного контроля (надзора), изданный в соответствии с поручениями Президента Российской Федерации, Правительства Российской Федерации и на основании требования прокурора о проведении внеплановой проверки в рамках надзора за исполнением законов по поступившим в органы прокуратуры материалам и обращениям.</a:t>
            </a:r>
          </a:p>
          <a:p>
            <a:pPr marL="360363" indent="-360363">
              <a:buNone/>
            </a:pPr>
            <a:endParaRPr lang="ru-RU" sz="4500" dirty="0"/>
          </a:p>
        </p:txBody>
      </p: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264696"/>
          </a:xfrm>
        </p:spPr>
        <p:txBody>
          <a:bodyPr>
            <a:normAutofit fontScale="47500" lnSpcReduction="20000"/>
          </a:bodyPr>
          <a:lstStyle/>
          <a:p>
            <a:pPr algn="ctr">
              <a:buNone/>
            </a:pPr>
            <a:r>
              <a:rPr lang="ru-RU" sz="4200" b="1" dirty="0" smtClean="0"/>
              <a:t>Государственный контроль качества и безопасности медицинской деятельности осуществляется путем:</a:t>
            </a:r>
          </a:p>
          <a:p>
            <a:pPr algn="ctr">
              <a:buNone/>
            </a:pPr>
            <a:endParaRPr lang="ru-RU" sz="3600" b="1" dirty="0" smtClean="0"/>
          </a:p>
          <a:p>
            <a:pPr algn="just"/>
            <a:r>
              <a:rPr lang="ru-RU" sz="3600" dirty="0" smtClean="0"/>
              <a:t>проведения проверок соблюдения органами государственной власти и органами местного самоуправления, государственными внебюджетными фондами, а также осуществляющими медицинскую и фармацевтическую деятельность организациями и индивидуальными предпринимателями прав граждан в сфере охраны здоровья граждан;</a:t>
            </a:r>
          </a:p>
          <a:p>
            <a:pPr algn="just"/>
            <a:r>
              <a:rPr lang="ru-RU" sz="3600" dirty="0" smtClean="0"/>
              <a:t>осуществления лицензирования медицинской деятельности;</a:t>
            </a:r>
          </a:p>
          <a:p>
            <a:pPr algn="just"/>
            <a:r>
              <a:rPr lang="ru-RU" sz="3600" dirty="0" smtClean="0"/>
              <a:t>проведения проверок соблюдения осуществляющими медицинскую деятельность организациями и индивидуальными предпринимателями порядков оказания медицинской помощи и стандартов медицинской помощи;</a:t>
            </a:r>
          </a:p>
          <a:p>
            <a:pPr algn="just"/>
            <a:r>
              <a:rPr lang="ru-RU" sz="3600" dirty="0" smtClean="0"/>
              <a:t>проведения проверок соблюдения осуществляющими медицинскую деятельность организациями и индивидуальными предпринимателями порядков проведения медицинских экспертиз, медицинских осмотров и медицинских освидетельствований;</a:t>
            </a:r>
          </a:p>
          <a:p>
            <a:pPr algn="just"/>
            <a:r>
              <a:rPr lang="ru-RU" sz="3600" dirty="0" smtClean="0"/>
              <a:t>проведения проверок соблюдения медицинскими работниками, руководителями медицинских организаций, фармацевтическими работниками и руководителями аптечных организаций ограничений, применяемых к указанным лицам при осуществлении профессиональной деятельности;</a:t>
            </a:r>
          </a:p>
          <a:p>
            <a:pPr algn="just"/>
            <a:r>
              <a:rPr lang="ru-RU" sz="3600" dirty="0" smtClean="0"/>
              <a:t>проведения проверок организации и осуществления федеральными органами исполнительной власти, органами исполнительной власти субъектов Российской Федерации и органами местного самоуправления, осуществляющими полномочия в сфере охраны здоровья граждан, а также осуществляющими медицинскую деятельность организациями и индивидуальными предпринимателями внутреннего контроля качества и безопасности медицинской деятельности.</a:t>
            </a:r>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6048672"/>
          </a:xfrm>
        </p:spPr>
        <p:txBody>
          <a:bodyPr>
            <a:normAutofit fontScale="62500" lnSpcReduction="20000"/>
          </a:bodyPr>
          <a:lstStyle/>
          <a:p>
            <a:pPr algn="just">
              <a:buNone/>
            </a:pPr>
            <a:r>
              <a:rPr lang="ru-RU" sz="2900" dirty="0" smtClean="0"/>
              <a:t> </a:t>
            </a:r>
            <a:r>
              <a:rPr lang="ru-RU" sz="3200" b="1" dirty="0" smtClean="0"/>
              <a:t>Результаты правоприменительной практики, статистика типовых и массовых нарушений обязательных требований при проверках</a:t>
            </a:r>
            <a:endParaRPr lang="ru-RU" sz="3200" dirty="0" smtClean="0"/>
          </a:p>
          <a:p>
            <a:pPr algn="just"/>
            <a:endParaRPr lang="ru-RU" sz="2600" dirty="0" smtClean="0"/>
          </a:p>
          <a:p>
            <a:pPr algn="just"/>
            <a:r>
              <a:rPr lang="ru-RU" sz="2600" dirty="0" smtClean="0"/>
              <a:t>нарушение требований, установленных статьей 10 Федерального закона №323-ФЗ, в части низкой доступности и качества медицинской помощи - 65 случаев;</a:t>
            </a:r>
          </a:p>
          <a:p>
            <a:pPr algn="just"/>
            <a:endParaRPr lang="ru-RU" sz="2600" dirty="0" smtClean="0"/>
          </a:p>
          <a:p>
            <a:pPr algn="just"/>
            <a:r>
              <a:rPr lang="ru-RU" sz="2600" dirty="0" smtClean="0"/>
              <a:t>нарушение требований, установленных статьей 20 Федерального закона №323-ФЗ в части отсутствия информированного добровольного согласия на медицинское вмешательство и на отказ от медицинского вмешательства- 38 случаев;</a:t>
            </a:r>
          </a:p>
          <a:p>
            <a:pPr algn="just"/>
            <a:endParaRPr lang="ru-RU" sz="2600" dirty="0" smtClean="0"/>
          </a:p>
          <a:p>
            <a:pPr algn="just"/>
            <a:r>
              <a:rPr lang="ru-RU" sz="2600" dirty="0" smtClean="0"/>
              <a:t>нарушение требований, установленных частью 2 статьи 19 Федерального закона №323-ФЗ в части нарушения права на медицинскую помощь в гарантированном объеме, оказываемую без взимания платы в соответствии с программой государственных гарантий бесплатного оказания гражданам медицинской помощи - 41 случай;</a:t>
            </a:r>
          </a:p>
          <a:p>
            <a:pPr algn="just"/>
            <a:endParaRPr lang="ru-RU" sz="2600" dirty="0" smtClean="0"/>
          </a:p>
          <a:p>
            <a:pPr algn="just"/>
            <a:r>
              <a:rPr lang="ru-RU" sz="2600" dirty="0" smtClean="0"/>
              <a:t>нарушение требований, установленных статьей 11 Федерального закона №323-ФЗ в части отказа в оказании медицинской помощи - 3 случая;</a:t>
            </a:r>
          </a:p>
          <a:p>
            <a:pPr algn="just"/>
            <a:endParaRPr lang="ru-RU" sz="2600" dirty="0" smtClean="0"/>
          </a:p>
          <a:p>
            <a:pPr algn="just"/>
            <a:r>
              <a:rPr lang="ru-RU" sz="2600" dirty="0" smtClean="0"/>
              <a:t>нарушение требований, установленных частью 1 статьи 22 Федерального закона №323-ФЗ в части отказа в предоставлении информации о состоянии здоровья - 1 случай;</a:t>
            </a:r>
          </a:p>
          <a:p>
            <a:pPr algn="just"/>
            <a:endParaRPr lang="ru-RU" sz="2600" dirty="0" smtClean="0"/>
          </a:p>
          <a:p>
            <a:pPr algn="just"/>
            <a:r>
              <a:rPr lang="ru-RU" sz="2600" dirty="0" smtClean="0"/>
              <a:t>нарушение требований, установленных частью 2 статьи 13 Федерального закона №323-ФЗ в части несоблюдение врачебной тайны – 2 случая.</a:t>
            </a:r>
          </a:p>
          <a:p>
            <a:endParaRPr lang="ru-RU" dirty="0"/>
          </a:p>
        </p:txBody>
      </p:sp>
    </p:spTree>
  </p:cSld>
  <p:clrMapOvr>
    <a:masterClrMapping/>
  </p:clrMapOvr>
  <p:transition spd="slow">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48680"/>
            <a:ext cx="8229600" cy="6120680"/>
          </a:xfrm>
        </p:spPr>
        <p:txBody>
          <a:bodyPr>
            <a:normAutofit fontScale="47500" lnSpcReduction="20000"/>
          </a:bodyPr>
          <a:lstStyle/>
          <a:p>
            <a:pPr algn="just"/>
            <a:r>
              <a:rPr lang="ru-RU" sz="3600" dirty="0" smtClean="0"/>
              <a:t>отсутствие (несоблюдение) системы внутреннего контроля качества и безопасности медицинской деятельности;</a:t>
            </a:r>
          </a:p>
          <a:p>
            <a:pPr algn="just"/>
            <a:r>
              <a:rPr lang="ru-RU" sz="3600" dirty="0" smtClean="0"/>
              <a:t>осуществление отдельных работ (услуг), составляющих медицинскую деятельность, без лицензии;  </a:t>
            </a:r>
          </a:p>
          <a:p>
            <a:pPr algn="just"/>
            <a:r>
              <a:rPr lang="ru-RU" sz="3600" dirty="0" smtClean="0"/>
              <a:t>наличие принадлежащих лицензиату на праве собственности или на ином законном основании медицинских изделий, незарегистрированных в установленном  порядке;</a:t>
            </a:r>
          </a:p>
          <a:p>
            <a:pPr algn="just"/>
            <a:r>
              <a:rPr lang="ru-RU" sz="3600" dirty="0" smtClean="0"/>
              <a:t>отсутствие технического обслуживания принадлежащих лицензиату на праве собственности или на ином законном основании медицинских изделий;</a:t>
            </a:r>
          </a:p>
          <a:p>
            <a:pPr algn="just"/>
            <a:r>
              <a:rPr lang="ru-RU" sz="3600" dirty="0" smtClean="0"/>
              <a:t>отсутствие у заключивших с юридическим лицом трудовые договоры работников, послевузовского и (или) дополнительного медицинского или иного необходимого для выполнения заявленных работ (услуг) профессионального образования и сертификата специалиста (для специалистов с медицинским образованием);</a:t>
            </a:r>
          </a:p>
          <a:p>
            <a:pPr algn="just"/>
            <a:r>
              <a:rPr lang="ru-RU" sz="3600" dirty="0" smtClean="0"/>
              <a:t>отсутствие выданного в установленном порядке санитарно-эпидемиологического заключения о соответствии санитарным правилам осуществляемой медицинской деятельности;</a:t>
            </a:r>
          </a:p>
          <a:p>
            <a:pPr algn="just"/>
            <a:r>
              <a:rPr lang="ru-RU" sz="3600" dirty="0" smtClean="0"/>
              <a:t>отсутствие у руководителя медицинской организации, заместителей руководителя медицинской организации, ответственных за осуществление медицинской деятельности, руководителя структурного подразделения иной организации, ответственного за осуществление медицинской деятельности, дополнительного профессионального образования и сертификата специалиста по специальности «организация здравоохранения и общественное здоровье»;</a:t>
            </a:r>
          </a:p>
          <a:p>
            <a:pPr algn="just"/>
            <a:r>
              <a:rPr lang="ru-RU" sz="3600" dirty="0" smtClean="0"/>
              <a:t>несоблюдение срока повышения квалификации специалистов, выполняющих заявленные работы (услуги), не реже 1 раза в 5 лет.</a:t>
            </a:r>
          </a:p>
          <a:p>
            <a:pPr algn="just">
              <a:buNone/>
            </a:pPr>
            <a:endParaRPr lang="ru-RU" sz="3600" dirty="0" smtClean="0"/>
          </a:p>
          <a:p>
            <a:endParaRPr lang="ru-RU" sz="3600" dirty="0"/>
          </a:p>
        </p:txBody>
      </p: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noAutofit/>
          </a:bodyPr>
          <a:lstStyle/>
          <a:p>
            <a:pPr algn="ctr">
              <a:buNone/>
            </a:pPr>
            <a:r>
              <a:rPr lang="ru-RU" sz="1800" b="1" dirty="0" smtClean="0"/>
              <a:t>Нарушение требований, установленных частью 1 статьи 37 Федерального </a:t>
            </a:r>
            <a:r>
              <a:rPr lang="ru-RU" sz="1600" b="1" dirty="0" smtClean="0"/>
              <a:t>закона №323-ФЗ в части:</a:t>
            </a:r>
          </a:p>
          <a:p>
            <a:pPr algn="just"/>
            <a:r>
              <a:rPr lang="ru-RU" sz="1600" dirty="0" smtClean="0"/>
              <a:t>нарушения стандартов оснащения - 47 случаев;</a:t>
            </a:r>
          </a:p>
          <a:p>
            <a:pPr algn="just"/>
            <a:r>
              <a:rPr lang="ru-RU" sz="1600" dirty="0" smtClean="0"/>
              <a:t>нарушения требований к организации деятельности медицинской организации - 6 случаев.</a:t>
            </a:r>
          </a:p>
          <a:p>
            <a:pPr algn="just">
              <a:buNone/>
            </a:pPr>
            <a:endParaRPr lang="ru-RU" sz="900" b="1" dirty="0" smtClean="0"/>
          </a:p>
          <a:p>
            <a:pPr algn="ctr">
              <a:buNone/>
            </a:pPr>
            <a:r>
              <a:rPr lang="ru-RU" sz="1600" dirty="0" smtClean="0"/>
              <a:t>нарушение требований, установленных частями 1,5 статьи 37 Федерального закона</a:t>
            </a:r>
          </a:p>
          <a:p>
            <a:pPr algn="ctr">
              <a:buNone/>
            </a:pPr>
            <a:r>
              <a:rPr lang="ru-RU" sz="1600" dirty="0" smtClean="0"/>
              <a:t>  №323-ФЗ в части: </a:t>
            </a:r>
          </a:p>
          <a:p>
            <a:pPr algn="just"/>
            <a:r>
              <a:rPr lang="ru-RU" sz="1600" dirty="0" smtClean="0"/>
              <a:t>необоснованного невыполнения медицинских услуг, имеющих усредненную частоту предоставления единица – 25 нарушений;</a:t>
            </a:r>
          </a:p>
          <a:p>
            <a:pPr algn="just"/>
            <a:r>
              <a:rPr lang="ru-RU" sz="1600" dirty="0" smtClean="0"/>
              <a:t>отсутствия диагностических методик, внесенных в стандарт медицинской помощи – 9 нарушений; </a:t>
            </a:r>
          </a:p>
          <a:p>
            <a:pPr algn="just"/>
            <a:r>
              <a:rPr lang="ru-RU" sz="1600" dirty="0" smtClean="0"/>
              <a:t>необоснованное и (или) неполное назначение лекарственных препаратов, имплантируемых в организм человека медицинских изделий, компонентов крови, лечебного питания, включая специализированные продукты лечебного питания – 4 нарушения;</a:t>
            </a:r>
          </a:p>
          <a:p>
            <a:pPr algn="just"/>
            <a:r>
              <a:rPr lang="ru-RU" sz="1600" dirty="0" smtClean="0"/>
              <a:t>отсутствие лекарственных препаратов, внесенных в стандарт медицинской помощи – 6 нарушений.</a:t>
            </a:r>
          </a:p>
          <a:p>
            <a:pPr algn="just"/>
            <a:endParaRPr lang="ru-RU" sz="1800" dirty="0"/>
          </a:p>
        </p:txBody>
      </p:sp>
    </p:spTree>
  </p:cSld>
  <p:clrMapOvr>
    <a:masterClrMapping/>
  </p:clrMapOvr>
  <p:transition spd="slow">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rmAutofit/>
          </a:bodyPr>
          <a:lstStyle/>
          <a:p>
            <a:pPr algn="ctr">
              <a:buNone/>
            </a:pPr>
            <a:r>
              <a:rPr lang="ru-RU" sz="2000" b="1" dirty="0" smtClean="0"/>
              <a:t>Нарушение требований, установленных статьями 58, 59, 60, 61, 62 Федерального закона №323-ФЗ в части: </a:t>
            </a:r>
          </a:p>
          <a:p>
            <a:pPr algn="ctr">
              <a:buNone/>
            </a:pPr>
            <a:endParaRPr lang="ru-RU" sz="1000" b="1" dirty="0" smtClean="0"/>
          </a:p>
          <a:p>
            <a:r>
              <a:rPr lang="ru-RU" sz="1800" dirty="0" smtClean="0"/>
              <a:t>нарушения ведения медицинской документации – 2 нарушения;</a:t>
            </a:r>
          </a:p>
          <a:p>
            <a:r>
              <a:rPr lang="ru-RU" sz="1800" dirty="0" smtClean="0"/>
              <a:t>отсутствие сертификатов специалистов у врачей-специалистов – 3нарушения;</a:t>
            </a:r>
          </a:p>
          <a:p>
            <a:r>
              <a:rPr lang="ru-RU" sz="1800" dirty="0" smtClean="0"/>
              <a:t>отсутствие правомочности проведения медицинских экспертиз – 3 нарушения</a:t>
            </a:r>
            <a:r>
              <a:rPr lang="ru-RU" sz="2100" dirty="0" smtClean="0"/>
              <a:t>.</a:t>
            </a:r>
          </a:p>
          <a:p>
            <a:pPr>
              <a:buNone/>
            </a:pPr>
            <a:endParaRPr lang="ru-RU" dirty="0" smtClean="0"/>
          </a:p>
          <a:p>
            <a:pPr algn="ctr">
              <a:buNone/>
            </a:pPr>
            <a:r>
              <a:rPr lang="ru-RU" sz="2000" b="1" dirty="0" smtClean="0"/>
              <a:t>Нарушение требований, установленных статьей 46 Федерального закона №323-ФЗ в части: </a:t>
            </a:r>
          </a:p>
          <a:p>
            <a:pPr algn="ctr">
              <a:buNone/>
            </a:pPr>
            <a:endParaRPr lang="ru-RU" sz="1000" b="1" dirty="0" smtClean="0"/>
          </a:p>
          <a:p>
            <a:r>
              <a:rPr lang="ru-RU" sz="1800" dirty="0" smtClean="0"/>
              <a:t>нарушения ведения медицинской документации - 2 нарушения;</a:t>
            </a:r>
          </a:p>
          <a:p>
            <a:r>
              <a:rPr lang="ru-RU" sz="1800" dirty="0" smtClean="0"/>
              <a:t>отсутствие сертификатов специалистов у врачей-специалистов – 5 нарушений;</a:t>
            </a:r>
          </a:p>
          <a:p>
            <a:r>
              <a:rPr lang="ru-RU" sz="1800" dirty="0" smtClean="0"/>
              <a:t>отсутствие правомочности проведения медицинских осмотров – 8 нарушений.</a:t>
            </a:r>
          </a:p>
          <a:p>
            <a:endParaRPr lang="ru-RU" dirty="0"/>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904696"/>
          </a:xfrm>
        </p:spPr>
        <p:txBody>
          <a:bodyPr>
            <a:normAutofit/>
          </a:bodyPr>
          <a:lstStyle/>
          <a:p>
            <a:pPr marL="0" indent="0" algn="ctr">
              <a:buNone/>
            </a:pPr>
            <a:r>
              <a:rPr lang="ru-RU" sz="2000" b="1" dirty="0" smtClean="0"/>
              <a:t> Выявлены  нарушения организации и осуществления внутреннего контроля, установленных:</a:t>
            </a:r>
          </a:p>
          <a:p>
            <a:pPr marL="0" indent="0" algn="ctr">
              <a:buNone/>
            </a:pPr>
            <a:r>
              <a:rPr lang="ru-RU" sz="2000" b="1" dirty="0" smtClean="0"/>
              <a:t>статьей 90 Федерального закона №323-ФЗ, в том числе:</a:t>
            </a:r>
          </a:p>
          <a:p>
            <a:pPr algn="ctr">
              <a:buNone/>
            </a:pPr>
            <a:endParaRPr lang="ru-RU" sz="1800" b="1" dirty="0" smtClean="0"/>
          </a:p>
          <a:p>
            <a:pPr algn="just"/>
            <a:r>
              <a:rPr lang="ru-RU" sz="2000" dirty="0" smtClean="0"/>
              <a:t>несоблюдение установленного порядка проведения внутреннего контроля качества и безопасности медицинской деятельности – 25 нарушений;</a:t>
            </a:r>
          </a:p>
          <a:p>
            <a:pPr algn="just"/>
            <a:r>
              <a:rPr lang="ru-RU" sz="2000" dirty="0" smtClean="0"/>
              <a:t>несоблюдение порядка оформления результатов внутреннего контроля качества и безопасности медицинской деятельности -  8 нарушений;</a:t>
            </a:r>
          </a:p>
          <a:p>
            <a:pPr algn="just"/>
            <a:r>
              <a:rPr lang="ru-RU" sz="2000" dirty="0" smtClean="0"/>
              <a:t>необоснованности мер, принимаемых по результатам проведения внутреннего контроля качества и безопасности медицинской деятельности – 6 нарушений;</a:t>
            </a:r>
          </a:p>
          <a:p>
            <a:pPr algn="just"/>
            <a:r>
              <a:rPr lang="ru-RU" sz="2000" dirty="0" smtClean="0"/>
              <a:t> несоблюдение требований, установленных приказом Минздрава России от 05.05.2012 № 502н «Об утверждении порядка создания и деятельности врачебной комиссии медицинской организации» -  18 нарушений.</a:t>
            </a:r>
          </a:p>
          <a:p>
            <a:endParaRPr lang="ru-RU" dirty="0"/>
          </a:p>
        </p:txBody>
      </p:sp>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rmAutofit fontScale="62500" lnSpcReduction="20000"/>
          </a:bodyPr>
          <a:lstStyle/>
          <a:p>
            <a:pPr algn="just"/>
            <a:endParaRPr lang="ru-RU" dirty="0" smtClean="0"/>
          </a:p>
          <a:p>
            <a:pPr algn="ctr">
              <a:buNone/>
            </a:pPr>
            <a:r>
              <a:rPr lang="ru-RU" sz="3200" b="1" dirty="0" smtClean="0"/>
              <a:t>Федеральный государственный надзор в сфере обращения </a:t>
            </a:r>
          </a:p>
          <a:p>
            <a:pPr algn="ctr">
              <a:buNone/>
            </a:pPr>
            <a:r>
              <a:rPr lang="ru-RU" sz="3200" b="1" dirty="0" smtClean="0"/>
              <a:t>лекарственных средств</a:t>
            </a:r>
            <a:endParaRPr lang="ru-RU" sz="3200" dirty="0" smtClean="0"/>
          </a:p>
          <a:p>
            <a:pPr algn="just"/>
            <a:endParaRPr lang="ru-RU" dirty="0" smtClean="0"/>
          </a:p>
          <a:p>
            <a:pPr algn="just"/>
            <a:r>
              <a:rPr lang="ru-RU" dirty="0" smtClean="0"/>
              <a:t>не соблюдаются условия хранения лекарственных препаратов, в том числе требующих защиты от повышенной температуры (термолабильные лекарственные препараты), от действия света и других факторов окружающей среды;</a:t>
            </a:r>
          </a:p>
          <a:p>
            <a:pPr algn="just"/>
            <a:r>
              <a:rPr lang="ru-RU" dirty="0" smtClean="0"/>
              <a:t>в ряде медицинских организаций выявлены лекарственные препараты с истекшими сроками годности, а также лекарственные препараты неподтвержденного качества;</a:t>
            </a:r>
          </a:p>
          <a:p>
            <a:pPr algn="just"/>
            <a:r>
              <a:rPr lang="ru-RU" dirty="0" smtClean="0"/>
              <a:t>не организовано получение информации о недоброкачественных и фальсифицированных лекарственных средствах; </a:t>
            </a:r>
          </a:p>
          <a:p>
            <a:pPr algn="just"/>
            <a:r>
              <a:rPr lang="ru-RU" dirty="0" smtClean="0"/>
              <a:t>не соблюдается субъектами обращения лекарственных средств запрет на реализацию недоброкачественных, фальсифицированных и контрафактных лекарственных средств, установленного статьей 57 Федерального закона от 12.04.2010 № 61-ФЗ;</a:t>
            </a:r>
          </a:p>
          <a:p>
            <a:pPr algn="just"/>
            <a:r>
              <a:rPr lang="ru-RU" dirty="0" smtClean="0"/>
              <a:t>не соблюдаются Правила уничтожения недоброкачественных лекарственных средств, фальсифицированных лекарственных средств и контрафактных лекарственных средств, утвержденных постановлением Правительства Российской Федерации от 03.09.2010 № 674 в части надлежащего оформления актов проверок и сроков их направления в Росздравнадзор.</a:t>
            </a:r>
          </a:p>
          <a:p>
            <a:endParaRPr lang="ru-RU" dirty="0"/>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620688"/>
            <a:ext cx="8229600" cy="5688672"/>
          </a:xfrm>
        </p:spPr>
        <p:txBody>
          <a:bodyPr/>
          <a:lstStyle/>
          <a:p>
            <a:pPr algn="ctr">
              <a:buNone/>
            </a:pPr>
            <a:endParaRPr lang="ru-RU" sz="2200" b="1" dirty="0" smtClean="0"/>
          </a:p>
          <a:p>
            <a:pPr algn="ctr">
              <a:buNone/>
            </a:pPr>
            <a:endParaRPr lang="ru-RU" sz="2200" b="1" dirty="0" smtClean="0"/>
          </a:p>
          <a:p>
            <a:pPr algn="ctr">
              <a:buNone/>
            </a:pPr>
            <a:r>
              <a:rPr lang="ru-RU" sz="2000" b="1" dirty="0" smtClean="0"/>
              <a:t>Лицензионный  контроль  фармацевтической  деятельности</a:t>
            </a:r>
            <a:endParaRPr lang="ru-RU" sz="2000" dirty="0" smtClean="0"/>
          </a:p>
          <a:p>
            <a:pPr algn="just">
              <a:buNone/>
            </a:pPr>
            <a:endParaRPr lang="ru-RU" sz="2000" dirty="0" smtClean="0"/>
          </a:p>
          <a:p>
            <a:pPr algn="just"/>
            <a:r>
              <a:rPr lang="ru-RU" sz="1800" dirty="0" smtClean="0"/>
              <a:t>отсутствие объекта по адресу осуществления деятельности, указанному в лицензии;</a:t>
            </a:r>
          </a:p>
          <a:p>
            <a:pPr algn="just">
              <a:buNone/>
            </a:pPr>
            <a:endParaRPr lang="ru-RU" sz="1800" dirty="0" smtClean="0"/>
          </a:p>
          <a:p>
            <a:pPr algn="just"/>
            <a:r>
              <a:rPr lang="ru-RU" sz="1800" dirty="0" smtClean="0"/>
              <a:t>квалификация сотрудников организации оптовой торговли лекарственными средствами не соответствует установленным требованиям (высшее фармацевтическое образование и стаж работы по специальности не менее 3 лет либо среднее фармацевтическое образование и стаж работы по специальности не менее 5 лет, сертификат специалиста).</a:t>
            </a:r>
          </a:p>
          <a:p>
            <a:endParaRPr lang="ru-RU" dirty="0"/>
          </a:p>
        </p:txBody>
      </p:sp>
    </p:spTree>
  </p:cSld>
  <p:clrMapOvr>
    <a:masterClrMapping/>
  </p:clrMapOvr>
  <p:transition spd="slow">
    <p:cover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8229600" cy="5832648"/>
          </a:xfrm>
        </p:spPr>
        <p:txBody>
          <a:bodyPr anchor="ctr">
            <a:normAutofit fontScale="70000" lnSpcReduction="20000"/>
          </a:bodyPr>
          <a:lstStyle/>
          <a:p>
            <a:pPr marL="0" indent="0" algn="ctr">
              <a:buNone/>
            </a:pPr>
            <a:r>
              <a:rPr lang="ru-RU" b="1" dirty="0" smtClean="0"/>
              <a:t>Статьей 85 Федерального закона от 21.11.2011 №323-ФЗ</a:t>
            </a:r>
          </a:p>
          <a:p>
            <a:pPr marL="0" indent="0" algn="ctr">
              <a:buNone/>
            </a:pPr>
            <a:r>
              <a:rPr lang="ru-RU" b="1" dirty="0" smtClean="0"/>
              <a:t> «Об основах охраны здоровья граждан в Российской Федерации»</a:t>
            </a:r>
          </a:p>
          <a:p>
            <a:pPr marL="0" indent="0" algn="ctr">
              <a:buNone/>
            </a:pPr>
            <a:endParaRPr lang="ru-RU" dirty="0" smtClean="0"/>
          </a:p>
          <a:p>
            <a:pPr marL="0" indent="0" algn="ctr">
              <a:buNone/>
            </a:pPr>
            <a:r>
              <a:rPr lang="ru-RU" dirty="0" smtClean="0"/>
              <a:t>установлено, что контроль в сфере охраны здоровья </a:t>
            </a:r>
          </a:p>
          <a:p>
            <a:pPr marL="0" indent="0" algn="ctr">
              <a:buNone/>
            </a:pPr>
            <a:r>
              <a:rPr lang="ru-RU" dirty="0" smtClean="0"/>
              <a:t>включает в себя:</a:t>
            </a:r>
          </a:p>
          <a:p>
            <a:pPr algn="ctr">
              <a:buNone/>
            </a:pPr>
            <a:endParaRPr lang="ru-RU" dirty="0" smtClean="0"/>
          </a:p>
          <a:p>
            <a:pPr marL="651510" indent="-514350" algn="just"/>
            <a:r>
              <a:rPr lang="ru-RU" sz="2900" dirty="0" smtClean="0"/>
              <a:t>контроль качества и безопасности медицинской деятельности;</a:t>
            </a:r>
          </a:p>
          <a:p>
            <a:pPr marL="514350" indent="-514350" algn="just"/>
            <a:endParaRPr lang="ru-RU" dirty="0" smtClean="0"/>
          </a:p>
          <a:p>
            <a:pPr marL="651510" indent="-514350" algn="just"/>
            <a:r>
              <a:rPr lang="ru-RU" dirty="0" smtClean="0"/>
              <a:t>государственный контроль в сфере обращения лекарственных средств, осуществляемый в соответствии с законодательством Российской Федерации об обращении лекарственных средств;</a:t>
            </a:r>
          </a:p>
          <a:p>
            <a:pPr marL="651510" indent="-514350" algn="just"/>
            <a:endParaRPr lang="ru-RU" dirty="0" smtClean="0"/>
          </a:p>
          <a:p>
            <a:pPr marL="651510" indent="-514350" algn="just"/>
            <a:r>
              <a:rPr lang="ru-RU" dirty="0" smtClean="0"/>
              <a:t>государственный контроль при обращении медицинских изделий;</a:t>
            </a:r>
          </a:p>
          <a:p>
            <a:pPr marL="651510" indent="-514350" algn="just"/>
            <a:endParaRPr lang="ru-RU" dirty="0" smtClean="0"/>
          </a:p>
          <a:p>
            <a:pPr marL="688975" indent="-514350" algn="just">
              <a:tabLst>
                <a:tab pos="174625" algn="l"/>
              </a:tabLst>
            </a:pPr>
            <a:r>
              <a:rPr lang="ru-RU" dirty="0" smtClean="0"/>
              <a:t>государственный санитарно-эпидемиологический надзор, осуществляемый в соответствии с законодательством Российской Федерации о санитарно-эпидемиологическом благополучии населения (данный вид контроля осуществляется Федеральной службой по надзору в сфере защиты прав потребителей и благополучия человека).</a:t>
            </a:r>
          </a:p>
          <a:p>
            <a:pPr marL="174625" indent="0" algn="just">
              <a:buNone/>
              <a:tabLst>
                <a:tab pos="174625" algn="l"/>
              </a:tabLst>
            </a:pPr>
            <a:endParaRPr lang="ru-RU" sz="2900" dirty="0"/>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6048672"/>
          </a:xfrm>
        </p:spPr>
        <p:txBody>
          <a:bodyPr>
            <a:normAutofit fontScale="92500"/>
          </a:bodyPr>
          <a:lstStyle/>
          <a:p>
            <a:pPr marL="0" indent="0" algn="ctr">
              <a:buNone/>
            </a:pPr>
            <a:r>
              <a:rPr lang="ru-RU" sz="2200" b="1" dirty="0" smtClean="0"/>
              <a:t>Государственный контроль в сфере обращения медицинских изделий</a:t>
            </a:r>
          </a:p>
          <a:p>
            <a:pPr marL="0" indent="0" algn="ctr">
              <a:buNone/>
            </a:pPr>
            <a:endParaRPr lang="ru-RU" sz="2200" b="1" dirty="0" smtClean="0"/>
          </a:p>
          <a:p>
            <a:pPr algn="ctr">
              <a:buNone/>
            </a:pPr>
            <a:r>
              <a:rPr lang="ru-RU" sz="2200" dirty="0" smtClean="0"/>
              <a:t>в аптечных организациях:</a:t>
            </a:r>
          </a:p>
          <a:p>
            <a:pPr algn="just"/>
            <a:r>
              <a:rPr lang="ru-RU" sz="2200" dirty="0" smtClean="0"/>
              <a:t>нарушение условий хранения медицинских изделий;</a:t>
            </a:r>
          </a:p>
          <a:p>
            <a:pPr algn="just"/>
            <a:r>
              <a:rPr lang="ru-RU" sz="2200" dirty="0" smtClean="0"/>
              <a:t>реализация незарегистрированных медицинских изделий   (без РУ, недействующим РУ и пр.);</a:t>
            </a:r>
          </a:p>
          <a:p>
            <a:pPr algn="just"/>
            <a:endParaRPr lang="ru-RU" sz="2200" dirty="0" smtClean="0"/>
          </a:p>
          <a:p>
            <a:pPr algn="ctr">
              <a:buNone/>
            </a:pPr>
            <a:r>
              <a:rPr lang="ru-RU" sz="2200" dirty="0" smtClean="0"/>
              <a:t>в медицинских организациях:</a:t>
            </a:r>
          </a:p>
          <a:p>
            <a:pPr algn="just"/>
            <a:r>
              <a:rPr lang="ru-RU" sz="2200" dirty="0" smtClean="0"/>
              <a:t>применение незарегистрированных медицинских изделий   (без РУ, недействующим РУ и пр.);</a:t>
            </a:r>
          </a:p>
          <a:p>
            <a:pPr algn="just"/>
            <a:r>
              <a:rPr lang="ru-RU" sz="2200" dirty="0" smtClean="0"/>
              <a:t>несовременное техническое обслуживание медицинских изделий (КТ, МРТ, рентген и пр.);</a:t>
            </a:r>
          </a:p>
          <a:p>
            <a:pPr algn="just"/>
            <a:r>
              <a:rPr lang="ru-RU" sz="2200" dirty="0" smtClean="0"/>
              <a:t>хранение и применение медицинских изделий с истекшим сроком годности;</a:t>
            </a:r>
          </a:p>
          <a:p>
            <a:pPr algn="just"/>
            <a:r>
              <a:rPr lang="ru-RU" sz="2200" dirty="0" smtClean="0"/>
              <a:t>несообщение в территориальные органы Росздравнадзора о выявлении в обращении медицинских изделий, не соответствующих установленных требованиям.</a:t>
            </a:r>
          </a:p>
          <a:p>
            <a:endParaRPr lang="ru-RU" dirty="0"/>
          </a:p>
        </p:txBody>
      </p:sp>
    </p:spTree>
  </p:cSld>
  <p:clrMapOvr>
    <a:masterClrMapping/>
  </p:clrMapOvr>
  <p:transition spd="slow">
    <p:cover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420888"/>
            <a:ext cx="8229600" cy="1143000"/>
          </a:xfrm>
        </p:spPr>
        <p:txBody>
          <a:bodyPr/>
          <a:lstStyle/>
          <a:p>
            <a:r>
              <a:rPr lang="ru-RU" dirty="0" smtClean="0"/>
              <a:t>Спасибо за внимание!</a:t>
            </a:r>
            <a:endParaRPr lang="ru-RU" dirty="0"/>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395288" y="836613"/>
            <a:ext cx="8229600" cy="4708525"/>
          </a:xfrm>
        </p:spPr>
        <p:txBody>
          <a:bodyPr>
            <a:normAutofit fontScale="92500"/>
          </a:bodyPr>
          <a:lstStyle/>
          <a:p>
            <a:pPr marL="0" indent="0" algn="ctr">
              <a:buNone/>
            </a:pPr>
            <a:r>
              <a:rPr lang="ru-RU" dirty="0" smtClean="0"/>
              <a:t>Приказом Росздравнадзора от 18.11.2016 № 12848 утвержден Перечень правовых актов и их отдельных частей (положений), содержащих обязательные требования, соблюдение которых оценивается при проведении мероприятий по контролю в рамках отдельного вида государственного контроля (надзора).</a:t>
            </a:r>
          </a:p>
          <a:p>
            <a:pPr marL="0" indent="0" algn="ctr">
              <a:buNone/>
            </a:pPr>
            <a:endParaRPr lang="ru-RU" dirty="0" smtClean="0"/>
          </a:p>
          <a:p>
            <a:pPr marL="0" indent="0" algn="ctr">
              <a:buNone/>
            </a:pPr>
            <a:r>
              <a:rPr lang="ru-RU" dirty="0" smtClean="0"/>
              <a:t>Ведомственные нормативные акты размещены в сети «Интернет» в открытом доступе на официальном сайте Росздравнадзора (</a:t>
            </a:r>
            <a:r>
              <a:rPr lang="en-US" u="sng" dirty="0" smtClean="0"/>
              <a:t>http</a:t>
            </a:r>
            <a:r>
              <a:rPr lang="ru-RU" u="sng" dirty="0" smtClean="0"/>
              <a:t>://www.roszdravnadzor.ru/</a:t>
            </a:r>
            <a:r>
              <a:rPr lang="ru-RU" dirty="0" smtClean="0"/>
              <a:t>) </a:t>
            </a:r>
            <a:r>
              <a:rPr lang="ru-RU" u="sng" dirty="0" smtClean="0"/>
              <a:t>             </a:t>
            </a:r>
            <a:r>
              <a:rPr lang="ru-RU" dirty="0" smtClean="0"/>
              <a:t>в разделе «Контроль и надзор». </a:t>
            </a:r>
          </a:p>
          <a:p>
            <a:pPr>
              <a:buNone/>
            </a:pPr>
            <a:endParaRPr lang="ru-RU"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48680"/>
            <a:ext cx="8229600" cy="5976664"/>
          </a:xfrm>
        </p:spPr>
        <p:txBody>
          <a:bodyPr>
            <a:normAutofit fontScale="55000" lnSpcReduction="20000"/>
          </a:bodyPr>
          <a:lstStyle/>
          <a:p>
            <a:pPr marL="0" indent="0" algn="ctr">
              <a:buNone/>
            </a:pPr>
            <a:r>
              <a:rPr lang="ru-RU" sz="3800" b="1" dirty="0" smtClean="0"/>
              <a:t>К полномочиям ТО в области защиты прав юридических лиц       и индивидуальных предпринимателей при проведении государственного контроля (надзора), в том числе относятся:</a:t>
            </a:r>
          </a:p>
          <a:p>
            <a:pPr marL="0" indent="0"/>
            <a:endParaRPr lang="ru-RU" dirty="0" smtClean="0"/>
          </a:p>
          <a:p>
            <a:pPr marL="273050" indent="-273050"/>
            <a:r>
              <a:rPr lang="ru-RU" sz="3200" dirty="0" smtClean="0"/>
              <a:t>реализация единой государственной политики в области защиты прав юридических лиц, индивидуальных предпринимателей при осуществлении федерального государственного контроля (надзора) в сфере здравоохранения;</a:t>
            </a:r>
          </a:p>
          <a:p>
            <a:pPr marL="273050" indent="-273050"/>
            <a:endParaRPr lang="ru-RU" sz="3200" dirty="0" smtClean="0"/>
          </a:p>
          <a:p>
            <a:pPr marL="273050" indent="-273050"/>
            <a:r>
              <a:rPr lang="ru-RU" sz="3200" dirty="0" smtClean="0"/>
              <a:t>организация и осуществление федерального государственного контроля (надзора) в сфере здравоохранения;</a:t>
            </a:r>
          </a:p>
          <a:p>
            <a:pPr marL="273050" indent="-273050"/>
            <a:endParaRPr lang="ru-RU" sz="3200" dirty="0" smtClean="0"/>
          </a:p>
          <a:p>
            <a:pPr marL="273050" indent="-273050"/>
            <a:r>
              <a:rPr lang="ru-RU" sz="3200" dirty="0" smtClean="0"/>
              <a:t>применение административных регламентов проведения проверок при осуществлении федерального государственного контроля (надзора) и административных регламентов взаимодействия (п. 3 в ред. Федерального закона от 27.12.2009 № 365-ФЗ);</a:t>
            </a:r>
          </a:p>
          <a:p>
            <a:pPr marL="273050" indent="-273050"/>
            <a:endParaRPr lang="ru-RU" sz="3200" dirty="0" smtClean="0"/>
          </a:p>
          <a:p>
            <a:pPr marL="273050" indent="-273050"/>
            <a:r>
              <a:rPr lang="ru-RU" sz="3200" dirty="0" smtClean="0"/>
              <a:t>организация и проведение мониторинга эффективности федерального государственного контроля (надзора) в сфере здравоохранения;</a:t>
            </a:r>
          </a:p>
          <a:p>
            <a:pPr marL="273050" indent="-273050"/>
            <a:endParaRPr lang="ru-RU" sz="3200" dirty="0" smtClean="0"/>
          </a:p>
          <a:p>
            <a:pPr marL="273050" indent="-273050"/>
            <a:r>
              <a:rPr lang="ru-RU" sz="3200" dirty="0" smtClean="0"/>
              <a:t>осуществление других предусмотренных законодательством Российской Федерации полномочий.</a:t>
            </a:r>
          </a:p>
          <a:p>
            <a:pPr marL="273050" indent="-273050"/>
            <a:endParaRPr lang="ru-RU" dirty="0"/>
          </a:p>
        </p:txBody>
      </p:sp>
    </p:spTree>
  </p:cSld>
  <p:clrMapOvr>
    <a:masterClrMapping/>
  </p:clrMapOvr>
  <p:transition spd="slow">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548680"/>
            <a:ext cx="8229600" cy="5760640"/>
          </a:xfrm>
        </p:spPr>
        <p:txBody>
          <a:bodyPr>
            <a:normAutofit fontScale="55000" lnSpcReduction="20000"/>
          </a:bodyPr>
          <a:lstStyle/>
          <a:p>
            <a:pPr marL="0" indent="0" algn="ctr">
              <a:buNone/>
            </a:pPr>
            <a:r>
              <a:rPr lang="ru-RU" sz="3600" b="1" dirty="0" smtClean="0"/>
              <a:t>Руководитель, иное должностное лицо или уполномоченный представитель юридического лица, индивидуальный предприниматель, его уполномоченный представитель                    при проведении проверки имеют право:</a:t>
            </a:r>
          </a:p>
          <a:p>
            <a:pPr marL="0" indent="0" algn="just">
              <a:buNone/>
            </a:pPr>
            <a:endParaRPr lang="ru-RU" sz="3400" b="1" dirty="0" smtClean="0"/>
          </a:p>
          <a:p>
            <a:pPr marL="273050" indent="-273050" algn="just"/>
            <a:r>
              <a:rPr lang="ru-RU" sz="3200" dirty="0" smtClean="0"/>
              <a:t>непосредственно присутствовать при проведении проверки, давать объяснения по вопросам, относящимся к предмету проверки;</a:t>
            </a:r>
          </a:p>
          <a:p>
            <a:pPr marL="273050" indent="-273050" algn="just">
              <a:buNone/>
            </a:pPr>
            <a:endParaRPr lang="ru-RU" sz="3200" dirty="0" smtClean="0"/>
          </a:p>
          <a:p>
            <a:pPr marL="273050" indent="-273050" algn="just"/>
            <a:r>
              <a:rPr lang="ru-RU" sz="3200" dirty="0" smtClean="0"/>
              <a:t>получать от органа государственного контроля (надзора), органа муниципального контроля, их должностных лиц информацию, которая относится к предмету проверки и предоставление которой предусмотрено Федеральным законом от 26.12.2008 № 294-ФЗ;</a:t>
            </a:r>
          </a:p>
          <a:p>
            <a:pPr marL="273050" indent="-273050" algn="just">
              <a:buNone/>
            </a:pPr>
            <a:endParaRPr lang="ru-RU" sz="3200" dirty="0" smtClean="0"/>
          </a:p>
          <a:p>
            <a:pPr marL="273050" indent="-273050" algn="just"/>
            <a:r>
              <a:rPr lang="ru-RU" sz="3200" dirty="0" smtClean="0"/>
              <a:t>знакомиться с результатами проверки и указывать в акте проверки о своем ознакомлении с результатами проверки, согласии или несогласии с ними, а также с отдельными действиями должностных лиц органа государственного контроля (надзора);</a:t>
            </a:r>
          </a:p>
          <a:p>
            <a:pPr marL="273050" indent="-273050" algn="just">
              <a:buNone/>
            </a:pPr>
            <a:endParaRPr lang="ru-RU" sz="3200" dirty="0" smtClean="0"/>
          </a:p>
          <a:p>
            <a:pPr marL="273050" indent="-273050" algn="just"/>
            <a:r>
              <a:rPr lang="ru-RU" sz="3200" dirty="0" smtClean="0"/>
              <a:t>обжаловать действия (бездействие) должностных лиц органа государственного контроля (надзора), повлекшие за собой нарушение прав юридического лица, индивидуального предпринимателя при проведении проверки, в административном и (или) судебном порядке в соответствии с законодательством Российской Федерации.</a:t>
            </a:r>
          </a:p>
          <a:p>
            <a:endParaRPr lang="ru-RU" dirty="0"/>
          </a:p>
        </p:txBody>
      </p:sp>
    </p:spTree>
  </p:cSld>
  <p:clrMapOvr>
    <a:masterClrMapping/>
  </p:clrMapOvr>
  <p:transition spd="slow">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normAutofit fontScale="40000" lnSpcReduction="20000"/>
          </a:bodyPr>
          <a:lstStyle/>
          <a:p>
            <a:pPr algn="ctr">
              <a:buNone/>
            </a:pPr>
            <a:r>
              <a:rPr lang="ru-RU" sz="4400" b="1" dirty="0" smtClean="0"/>
              <a:t>В распоряжении (приказе) о проведении проверки указываются:</a:t>
            </a:r>
          </a:p>
          <a:p>
            <a:pPr>
              <a:buNone/>
            </a:pPr>
            <a:endParaRPr lang="ru-RU" dirty="0" smtClean="0"/>
          </a:p>
          <a:p>
            <a:pPr marL="360363" indent="-360363" algn="just">
              <a:lnSpc>
                <a:spcPct val="120000"/>
              </a:lnSpc>
            </a:pPr>
            <a:r>
              <a:rPr lang="ru-RU" sz="4500" dirty="0" smtClean="0"/>
              <a:t>наименование органа Росздравнадзора;</a:t>
            </a:r>
          </a:p>
          <a:p>
            <a:pPr marL="360363" indent="-360363" algn="just">
              <a:lnSpc>
                <a:spcPct val="120000"/>
              </a:lnSpc>
            </a:pPr>
            <a:r>
              <a:rPr lang="ru-RU" sz="4500" dirty="0" smtClean="0"/>
              <a:t>фамилии, имена, отчества, должности должностного лица или должностных лиц Росздравнадзора, уполномоченных на проведение проверки, а также привлекаемых к проведению проверки экспертов, представителей экспертных организаций;</a:t>
            </a:r>
          </a:p>
          <a:p>
            <a:pPr marL="360363" indent="-360363" algn="just">
              <a:lnSpc>
                <a:spcPct val="120000"/>
              </a:lnSpc>
            </a:pPr>
            <a:r>
              <a:rPr lang="ru-RU" sz="4500" dirty="0" smtClean="0"/>
              <a:t>наименование юридического лица или фамилия, имя, отчество индивидуального предпринимателя, проверка которых проводится;</a:t>
            </a:r>
          </a:p>
          <a:p>
            <a:pPr marL="360363" indent="-360363" algn="just">
              <a:lnSpc>
                <a:spcPct val="120000"/>
              </a:lnSpc>
            </a:pPr>
            <a:r>
              <a:rPr lang="ru-RU" sz="4500" dirty="0" smtClean="0"/>
              <a:t>цели, задачи, предмет проверки и срок ее проведения;</a:t>
            </a:r>
          </a:p>
          <a:p>
            <a:pPr marL="360363" indent="-360363" algn="just">
              <a:lnSpc>
                <a:spcPct val="120000"/>
              </a:lnSpc>
            </a:pPr>
            <a:r>
              <a:rPr lang="ru-RU" sz="4500" dirty="0" smtClean="0"/>
              <a:t>правовые основания проведения проверки, в том числе подлежащие проверке обязательные требования в сфере здравоохранения;</a:t>
            </a:r>
          </a:p>
          <a:p>
            <a:pPr marL="360363" indent="-360363" algn="just">
              <a:lnSpc>
                <a:spcPct val="120000"/>
              </a:lnSpc>
            </a:pPr>
            <a:r>
              <a:rPr lang="ru-RU" sz="4500" dirty="0" smtClean="0"/>
              <a:t>сроки проведения и перечень мероприятий по контролю, необходимых для достижения целей и задач проведения проверки;</a:t>
            </a:r>
          </a:p>
          <a:p>
            <a:pPr marL="360363" indent="-360363" algn="just">
              <a:lnSpc>
                <a:spcPct val="120000"/>
              </a:lnSpc>
            </a:pPr>
            <a:r>
              <a:rPr lang="ru-RU" sz="4500" dirty="0" smtClean="0"/>
              <a:t>перечень административных регламентов проведения мероприятий по контролю, административных регламентов взаимодействия;</a:t>
            </a:r>
          </a:p>
          <a:p>
            <a:pPr marL="360363" indent="-360363" algn="just">
              <a:lnSpc>
                <a:spcPct val="120000"/>
              </a:lnSpc>
            </a:pPr>
            <a:r>
              <a:rPr lang="ru-RU" sz="4500" dirty="0" smtClean="0"/>
              <a:t>перечень документов, представление которых юридическим лицом, индивидуальным предпринимателем необходимо для достижения целей и задач проведения проверки;</a:t>
            </a:r>
          </a:p>
          <a:p>
            <a:pPr marL="360363" indent="-360363" algn="just">
              <a:lnSpc>
                <a:spcPct val="120000"/>
              </a:lnSpc>
            </a:pPr>
            <a:r>
              <a:rPr lang="ru-RU" sz="4500" dirty="0" smtClean="0"/>
              <a:t>даты начала и окончания проведения проверки.</a:t>
            </a:r>
            <a:endParaRPr lang="ru-RU" sz="4500" dirty="0"/>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692696"/>
            <a:ext cx="8424936" cy="5904656"/>
          </a:xfrm>
        </p:spPr>
        <p:txBody>
          <a:bodyPr>
            <a:normAutofit fontScale="92500"/>
          </a:bodyPr>
          <a:lstStyle/>
          <a:p>
            <a:pPr algn="ctr">
              <a:buNone/>
            </a:pPr>
            <a:r>
              <a:rPr lang="ru-RU" b="1" dirty="0" smtClean="0"/>
              <a:t>Проверка не может проводиться, а начатая подлежит прекращению в случае, если установлено, что:</a:t>
            </a:r>
          </a:p>
          <a:p>
            <a:pPr algn="ctr">
              <a:buNone/>
            </a:pPr>
            <a:endParaRPr lang="ru-RU" b="1" dirty="0" smtClean="0"/>
          </a:p>
          <a:p>
            <a:r>
              <a:rPr lang="ru-RU" sz="2400" dirty="0" smtClean="0"/>
              <a:t> не соблюдено условие проведения плановой проверки, предусмотренное частью 8 статьи 9 Федерального закона от 26.12.2008   № 294-ФЗ;</a:t>
            </a:r>
          </a:p>
          <a:p>
            <a:r>
              <a:rPr lang="ru-RU" sz="2400" dirty="0" smtClean="0"/>
              <a:t> отсутствует основание для проведения внеплановой проверки, предусмотренное частью 2 статьи 10 Федерального закона  от 26.12.2008 № 294-ФЗ;</a:t>
            </a:r>
          </a:p>
          <a:p>
            <a:r>
              <a:rPr lang="ru-RU" sz="2400" dirty="0" smtClean="0"/>
              <a:t> предмет внеплановой проверки не соответствует полномочиям  Росздравнадзора;</a:t>
            </a:r>
          </a:p>
          <a:p>
            <a:r>
              <a:rPr lang="ru-RU" sz="2400" dirty="0" smtClean="0"/>
              <a:t> осуществление проведения проверки противоречит иным требованиям федеральных законов, нормативных правовых актов Президента Российской Федерации или Правительства Российской Федерации.</a:t>
            </a:r>
          </a:p>
          <a:p>
            <a:endParaRPr lang="ru-RU" dirty="0"/>
          </a:p>
        </p:txBody>
      </p:sp>
    </p:spTree>
  </p:cSld>
  <p:clrMapOvr>
    <a:masterClrMapping/>
  </p:clrMapOvr>
  <p:transition spd="slow">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rmAutofit fontScale="62500" lnSpcReduction="20000"/>
          </a:bodyPr>
          <a:lstStyle/>
          <a:p>
            <a:pPr marL="651510" indent="-514350" algn="ctr">
              <a:buNone/>
            </a:pPr>
            <a:r>
              <a:rPr lang="ru-RU" sz="3200" b="1" dirty="0" smtClean="0"/>
              <a:t>При проведении проверки должностные лица ТО не вправе:</a:t>
            </a:r>
          </a:p>
          <a:p>
            <a:pPr marL="651510" indent="-514350">
              <a:buNone/>
            </a:pPr>
            <a:endParaRPr lang="ru-RU" b="1" dirty="0" smtClean="0"/>
          </a:p>
          <a:p>
            <a:pPr marL="651510" indent="-514350" algn="just">
              <a:buNone/>
            </a:pPr>
            <a:endParaRPr lang="ru-RU" b="1" dirty="0" smtClean="0"/>
          </a:p>
          <a:p>
            <a:pPr algn="just"/>
            <a:r>
              <a:rPr lang="ru-RU" dirty="0" smtClean="0"/>
              <a:t>проверять выполнение обязательных требований и требований, установленных муниципальными правовыми актами, если такие требования не относятся к полномочиям ТО;</a:t>
            </a:r>
          </a:p>
          <a:p>
            <a:pPr algn="just">
              <a:buNone/>
            </a:pPr>
            <a:endParaRPr lang="ru-RU" dirty="0" smtClean="0"/>
          </a:p>
          <a:p>
            <a:pPr algn="just"/>
            <a:r>
              <a:rPr lang="ru-RU" dirty="0" smtClean="0"/>
              <a:t>требовать представления документов, информации, образцов продукции, проб, если они не являются объектами проверки или не относятся к предмету проверки, а также изымать оригиналы таких документов;</a:t>
            </a:r>
          </a:p>
          <a:p>
            <a:pPr algn="just"/>
            <a:endParaRPr lang="ru-RU" dirty="0" smtClean="0"/>
          </a:p>
          <a:p>
            <a:pPr algn="just"/>
            <a:r>
              <a:rPr lang="ru-RU" dirty="0" smtClean="0"/>
              <a:t>отбирать образцы продукции без оформления протоколов об отборе образцов продукции, по установленной форме и в количестве, превышающем нормы, установленные национальными стандартами, правилами отбора образцов, проб и методами их исследований, испытаний, измерений, техническими регламентами или действующими до дня их вступления в силу иными нормативными техническими документами и правилами и методами исследований, испытаний, измерений;</a:t>
            </a:r>
          </a:p>
          <a:p>
            <a:pPr algn="just"/>
            <a:endParaRPr lang="ru-RU" dirty="0" smtClean="0"/>
          </a:p>
          <a:p>
            <a:pPr algn="just"/>
            <a:r>
              <a:rPr lang="ru-RU" dirty="0" smtClean="0"/>
              <a:t>осуществлять выдачу юридическим лицам, индивидуальным предпринимателям предписаний или предложений о проведении за их счет мероприятий по контролю.</a:t>
            </a:r>
          </a:p>
          <a:p>
            <a:endParaRPr lang="ru-RU" dirty="0"/>
          </a:p>
        </p:txBody>
      </p:sp>
    </p:spTree>
  </p:cSld>
  <p:clrMapOvr>
    <a:masterClrMapping/>
  </p:clrMapOvr>
  <p:transition spd="slow">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363272" cy="5976664"/>
          </a:xfrm>
        </p:spPr>
        <p:txBody>
          <a:bodyPr>
            <a:normAutofit fontScale="77500" lnSpcReduction="20000"/>
          </a:bodyPr>
          <a:lstStyle/>
          <a:p>
            <a:pPr algn="ctr">
              <a:buNone/>
            </a:pPr>
            <a:r>
              <a:rPr lang="ru-RU" sz="3100" b="1" dirty="0" smtClean="0"/>
              <a:t>В предписаниях указываются:</a:t>
            </a:r>
          </a:p>
          <a:p>
            <a:pPr algn="ctr">
              <a:buNone/>
            </a:pPr>
            <a:endParaRPr lang="ru-RU" sz="3100" b="1" dirty="0" smtClean="0"/>
          </a:p>
          <a:p>
            <a:pPr algn="just"/>
            <a:r>
              <a:rPr lang="ru-RU" dirty="0" smtClean="0"/>
              <a:t>порядковый номер предписания;</a:t>
            </a:r>
          </a:p>
          <a:p>
            <a:pPr algn="just"/>
            <a:r>
              <a:rPr lang="ru-RU" dirty="0" smtClean="0"/>
              <a:t>дата и место выдачи предписания;</a:t>
            </a:r>
          </a:p>
          <a:p>
            <a:pPr algn="just"/>
            <a:r>
              <a:rPr lang="ru-RU" dirty="0" smtClean="0"/>
              <a:t>наименование органа, выдавшего предписание;</a:t>
            </a:r>
          </a:p>
          <a:p>
            <a:pPr algn="just"/>
            <a:r>
              <a:rPr lang="ru-RU" dirty="0" smtClean="0"/>
              <a:t>сведения об установленных юридически значимых фактах;</a:t>
            </a:r>
          </a:p>
          <a:p>
            <a:pPr algn="just"/>
            <a:r>
              <a:rPr lang="ru-RU" dirty="0" smtClean="0"/>
              <a:t>сведения о лице, которому выдается предписание;</a:t>
            </a:r>
          </a:p>
          <a:p>
            <a:pPr algn="just"/>
            <a:r>
              <a:rPr lang="ru-RU" dirty="0" smtClean="0"/>
              <a:t>нормы обязательных требований, которые были нарушены;</a:t>
            </a:r>
          </a:p>
          <a:p>
            <a:pPr algn="just"/>
            <a:r>
              <a:rPr lang="ru-RU" dirty="0" smtClean="0"/>
              <a:t>требования, подлежащие выполнению в целях устранения допущенных нарушений;</a:t>
            </a:r>
          </a:p>
          <a:p>
            <a:pPr algn="just"/>
            <a:r>
              <a:rPr lang="ru-RU" dirty="0" smtClean="0"/>
              <a:t>срок исполнения предписания;</a:t>
            </a:r>
          </a:p>
          <a:p>
            <a:pPr algn="just"/>
            <a:r>
              <a:rPr lang="ru-RU" dirty="0" smtClean="0"/>
              <a:t>срок, в течение которого лицо, которому выдано предписание, должно известить Росздравнадзор о выполнении  предписания;</a:t>
            </a:r>
          </a:p>
          <a:p>
            <a:pPr algn="just"/>
            <a:r>
              <a:rPr lang="ru-RU" dirty="0" smtClean="0"/>
              <a:t>перечень документов, подтверждающих выполнение требований предписания;</a:t>
            </a:r>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221</TotalTime>
  <Words>2409</Words>
  <Application>Microsoft Office PowerPoint</Application>
  <PresentationFormat>Экран (4:3)</PresentationFormat>
  <Paragraphs>188</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Апекс</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Yulya</dc:creator>
  <cp:lastModifiedBy>Olga</cp:lastModifiedBy>
  <cp:revision>59</cp:revision>
  <dcterms:created xsi:type="dcterms:W3CDTF">2017-04-06T11:42:16Z</dcterms:created>
  <dcterms:modified xsi:type="dcterms:W3CDTF">2017-04-07T13:29:41Z</dcterms:modified>
</cp:coreProperties>
</file>